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64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C7509-F7DF-48AA-AEAF-15BC9E5E76B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5EC97-ADDD-416E-86A2-BD058F4E65B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F13A8-35F7-4D9D-B329-4876833C6345}" type="datetimeFigureOut">
              <a:rPr lang="ko-KR" altLang="en-US" smtClean="0"/>
              <a:pPr/>
              <a:t>2011-03-09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A7720-869C-4B43-86A1-0C2B39879F5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500034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“</a:t>
            </a:r>
            <a:r>
              <a:rPr lang="ko-KR" altLang="en-US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우리 콩</a:t>
            </a:r>
            <a:r>
              <a:rPr lang="en-US" altLang="ko-KR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”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의 영양과 담백함이</a:t>
            </a:r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듬뿍 담긴</a:t>
            </a:r>
            <a:endParaRPr lang="en-US" altLang="ko-KR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90" y="785786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휴먼옛체" pitchFamily="18" charset="-127"/>
                <a:ea typeface="휴먼옛체" pitchFamily="18" charset="-127"/>
              </a:rPr>
              <a:t>두 부 과 자</a:t>
            </a:r>
            <a:endParaRPr lang="ko-KR" altLang="en-US" sz="4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휴먼옛체" pitchFamily="18" charset="-127"/>
              <a:ea typeface="휴먼옛체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46" y="1428728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편지체" pitchFamily="18" charset="-127"/>
                <a:ea typeface="휴먼편지체" pitchFamily="18" charset="-127"/>
              </a:rPr>
              <a:t>Bean-curd </a:t>
            </a:r>
            <a:r>
              <a:rPr lang="en-US" altLang="ko-KR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편지체" pitchFamily="18" charset="-127"/>
                <a:ea typeface="휴먼편지체" pitchFamily="18" charset="-127"/>
              </a:rPr>
              <a:t>craker</a:t>
            </a:r>
            <a:endParaRPr lang="ko-KR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0" y="8786810"/>
            <a:ext cx="6858000" cy="3571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0" y="8429652"/>
            <a:ext cx="6858000" cy="35719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142844"/>
            <a:ext cx="6858000" cy="28575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3857628" y="642910"/>
            <a:ext cx="2786082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3929066" y="1071538"/>
            <a:ext cx="26432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/>
              <a:t>김선아씨 </a:t>
            </a:r>
            <a:r>
              <a:rPr lang="ko-KR" altLang="en-US" sz="1600" dirty="0" err="1" smtClean="0"/>
              <a:t>사진들어갈</a:t>
            </a:r>
            <a:r>
              <a:rPr lang="ko-KR" altLang="en-US" sz="1600" dirty="0" smtClean="0"/>
              <a:t> 부분</a:t>
            </a:r>
            <a:endParaRPr lang="ko-KR" altLang="en-US" sz="1600" dirty="0"/>
          </a:p>
        </p:txBody>
      </p:sp>
      <p:sp>
        <p:nvSpPr>
          <p:cNvPr id="32" name="타원 31"/>
          <p:cNvSpPr/>
          <p:nvPr/>
        </p:nvSpPr>
        <p:spPr>
          <a:xfrm>
            <a:off x="214290" y="1785918"/>
            <a:ext cx="3071834" cy="64294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  <a:latin typeface="궁서" pitchFamily="18" charset="-127"/>
                <a:ea typeface="궁서" pitchFamily="18" charset="-127"/>
              </a:rPr>
              <a:t>안전한</a:t>
            </a:r>
            <a:r>
              <a:rPr lang="en-US" altLang="ko-KR" sz="1400" b="1" dirty="0" smtClean="0">
                <a:solidFill>
                  <a:schemeClr val="bg1"/>
                </a:solidFill>
                <a:latin typeface="궁서" pitchFamily="18" charset="-127"/>
                <a:ea typeface="궁서" pitchFamily="18" charset="-127"/>
              </a:rPr>
              <a:t> </a:t>
            </a:r>
            <a:r>
              <a:rPr lang="ko-KR" altLang="en-US" sz="1400" b="1" dirty="0" smtClean="0">
                <a:solidFill>
                  <a:schemeClr val="bg1"/>
                </a:solidFill>
                <a:latin typeface="궁서" pitchFamily="18" charset="-127"/>
                <a:ea typeface="궁서" pitchFamily="18" charset="-127"/>
              </a:rPr>
              <a:t>먹거리 </a:t>
            </a:r>
            <a:r>
              <a:rPr lang="ko-KR" altLang="en-US" sz="1400" b="1" dirty="0" smtClean="0">
                <a:solidFill>
                  <a:schemeClr val="bg1"/>
                </a:solidFill>
                <a:latin typeface="궁서체" pitchFamily="17" charset="-127"/>
                <a:ea typeface="궁서체" pitchFamily="17" charset="-127"/>
              </a:rPr>
              <a:t>우리 </a:t>
            </a:r>
            <a:r>
              <a:rPr lang="ko-KR" altLang="en-US" sz="1400" b="1" dirty="0" smtClean="0">
                <a:solidFill>
                  <a:schemeClr val="bg1"/>
                </a:solidFill>
                <a:latin typeface="궁서" pitchFamily="18" charset="-127"/>
                <a:ea typeface="궁서" pitchFamily="18" charset="-127"/>
              </a:rPr>
              <a:t>콩 </a:t>
            </a:r>
            <a:r>
              <a:rPr lang="en-US" altLang="ko-KR" sz="1400" b="1" dirty="0" smtClean="0">
                <a:solidFill>
                  <a:schemeClr val="bg1"/>
                </a:solidFill>
                <a:latin typeface="궁서" pitchFamily="18" charset="-127"/>
                <a:ea typeface="궁서" pitchFamily="18" charset="-127"/>
              </a:rPr>
              <a:t>100%</a:t>
            </a:r>
            <a:endParaRPr lang="ko-KR" altLang="en-US" sz="1400" b="1" dirty="0">
              <a:solidFill>
                <a:schemeClr val="bg1"/>
              </a:solidFill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285728" y="2714612"/>
            <a:ext cx="2000264" cy="114300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71480" y="2786050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無</a:t>
            </a:r>
            <a:r>
              <a:rPr lang="ko-KR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itchFamily="18" charset="-127"/>
                <a:ea typeface="궁서" pitchFamily="18" charset="-127"/>
              </a:rPr>
              <a:t> 첨가</a:t>
            </a:r>
            <a:endParaRPr lang="ko-KR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8604" y="321467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멜라</a:t>
            </a:r>
            <a:r>
              <a:rPr lang="ko-KR" altLang="en-US" sz="1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민</a:t>
            </a:r>
            <a:r>
              <a:rPr lang="en-US" altLang="ko-K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방부제</a:t>
            </a:r>
            <a:r>
              <a:rPr lang="en-US" altLang="ko-K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팽창제</a:t>
            </a:r>
            <a:endParaRPr lang="en-US" altLang="ko-KR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향</a:t>
            </a:r>
            <a:r>
              <a:rPr lang="ko-KR" altLang="en-US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료</a:t>
            </a:r>
            <a:r>
              <a:rPr lang="en-US" altLang="ko-K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색소</a:t>
            </a:r>
            <a:r>
              <a:rPr lang="en-US" altLang="ko-K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동물성 유지</a:t>
            </a:r>
            <a:endParaRPr lang="ko-KR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2428868" y="2714612"/>
            <a:ext cx="2000264" cy="114300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4572008" y="2714612"/>
            <a:ext cx="2000264" cy="114300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571744" y="2928926"/>
            <a:ext cx="178595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°C </a:t>
            </a:r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직화불로</a:t>
            </a:r>
            <a:endParaRPr lang="en-US" altLang="ko-K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구워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서 </a:t>
            </a:r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만든과자</a:t>
            </a:r>
            <a:endParaRPr lang="ko-KR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14884" y="3000364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저당도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저나트륨</a:t>
            </a:r>
            <a:endParaRPr lang="en-US" altLang="ko-KR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전통과자</a:t>
            </a:r>
            <a:endParaRPr lang="ko-KR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" name="그림 48" descr="1813230_1_12876760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52" y="3857620"/>
            <a:ext cx="1500198" cy="1214446"/>
          </a:xfrm>
          <a:prstGeom prst="rect">
            <a:avLst/>
          </a:prstGeom>
        </p:spPr>
      </p:pic>
      <p:pic>
        <p:nvPicPr>
          <p:cNvPr id="50" name="그림 49" descr="1813230_1_128767607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50" y="3857620"/>
            <a:ext cx="1357322" cy="1214446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0" y="4071934"/>
            <a:ext cx="5929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“</a:t>
            </a:r>
            <a:r>
              <a:rPr lang="ko-KR" alt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이제 두부과자로  </a:t>
            </a:r>
            <a:r>
              <a:rPr lang="en-US" altLang="ko-KR" sz="2800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Well </a:t>
            </a:r>
            <a:r>
              <a:rPr lang="en-US" altLang="ko-KR" sz="2800" b="1" i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bing</a:t>
            </a:r>
            <a:endParaRPr lang="en-US" altLang="ko-KR" sz="2800" b="1" i="1" u="sng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우리가게  오신 손님도  </a:t>
            </a:r>
            <a:r>
              <a:rPr lang="en-US" altLang="ko-KR" sz="2800" b="1" i="1" u="sng" dirty="0" err="1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Smil</a:t>
            </a:r>
            <a:r>
              <a:rPr lang="en-US" altLang="ko-KR" sz="2800" b="1" i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매직체" pitchFamily="18" charset="-127"/>
                <a:ea typeface="휴먼매직체" pitchFamily="18" charset="-127"/>
              </a:rPr>
              <a:t> ling</a:t>
            </a:r>
            <a:endParaRPr lang="ko-KR" altLang="en-US" sz="2800" b="1" i="1" u="sng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0" y="5214942"/>
            <a:ext cx="6643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남녀노소 누구나 안심하고 맛있게 드실 수 있는  우리먹거리 </a:t>
            </a:r>
            <a:r>
              <a:rPr lang="ko-KR" alt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두부과자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입니다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2852" y="6000760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 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사업장 진열</a:t>
            </a:r>
            <a:endParaRPr lang="ko-KR" altLang="en-US" sz="2000" b="1" dirty="0">
              <a:solidFill>
                <a:srgbClr val="0070C0"/>
              </a:solidFill>
            </a:endParaRPr>
          </a:p>
        </p:txBody>
      </p:sp>
      <p:sp>
        <p:nvSpPr>
          <p:cNvPr id="58" name="타원 57"/>
          <p:cNvSpPr/>
          <p:nvPr/>
        </p:nvSpPr>
        <p:spPr>
          <a:xfrm flipV="1">
            <a:off x="214290" y="61693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직사각형 58"/>
          <p:cNvSpPr/>
          <p:nvPr/>
        </p:nvSpPr>
        <p:spPr>
          <a:xfrm>
            <a:off x="142852" y="6500826"/>
            <a:ext cx="5857916" cy="192882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214290" y="6500826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판매가     공급가     마진       수량         </a:t>
            </a:r>
            <a:r>
              <a:rPr lang="ko-KR" altLang="en-US" b="1" dirty="0" err="1" smtClean="0"/>
              <a:t>총마진</a:t>
            </a:r>
            <a:r>
              <a:rPr lang="ko-KR" altLang="en-US" b="1" dirty="0" smtClean="0"/>
              <a:t>                         </a:t>
            </a:r>
            <a:endParaRPr lang="ko-KR" alt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214290" y="6858016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/>
              <a:t>대</a:t>
            </a:r>
            <a:r>
              <a:rPr lang="en-US" altLang="ko-KR" b="1" dirty="0" smtClean="0"/>
              <a:t>:3.000</a:t>
            </a:r>
            <a:r>
              <a:rPr lang="ko-KR" altLang="en-US" b="1" dirty="0" smtClean="0"/>
              <a:t>    </a:t>
            </a:r>
            <a:r>
              <a:rPr lang="en-US" altLang="ko-KR" b="1" dirty="0" smtClean="0"/>
              <a:t>1.650</a:t>
            </a:r>
            <a:r>
              <a:rPr lang="ko-KR" altLang="en-US" b="1" dirty="0" smtClean="0"/>
              <a:t>     </a:t>
            </a:r>
            <a:r>
              <a:rPr lang="en-US" altLang="ko-K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1.350</a:t>
            </a:r>
            <a:r>
              <a:rPr lang="en-US" altLang="ko-KR" b="1" dirty="0" smtClean="0"/>
              <a:t>    1BOX(40)   </a:t>
            </a:r>
            <a:r>
              <a:rPr lang="en-US" altLang="ko-K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54.000</a:t>
            </a:r>
            <a:endParaRPr lang="ko-KR" alt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4290" y="721520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소</a:t>
            </a:r>
            <a:r>
              <a:rPr lang="en-US" altLang="ko-KR" b="1" dirty="0" smtClean="0"/>
              <a:t>:</a:t>
            </a:r>
            <a:r>
              <a:rPr lang="en-US" altLang="ko-KR" b="1" dirty="0"/>
              <a:t>2</a:t>
            </a:r>
            <a:r>
              <a:rPr lang="en-US" altLang="ko-KR" b="1" dirty="0" smtClean="0"/>
              <a:t>.000</a:t>
            </a:r>
            <a:r>
              <a:rPr lang="ko-KR" altLang="en-US" b="1" dirty="0" smtClean="0"/>
              <a:t>    </a:t>
            </a:r>
            <a:r>
              <a:rPr lang="en-US" altLang="ko-KR" b="1" dirty="0" smtClean="0"/>
              <a:t>1.100</a:t>
            </a:r>
            <a:r>
              <a:rPr lang="ko-KR" altLang="en-US" b="1" dirty="0" smtClean="0"/>
              <a:t>     </a:t>
            </a:r>
            <a:r>
              <a:rPr lang="en-US" altLang="ko-K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900 </a:t>
            </a:r>
            <a:r>
              <a:rPr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altLang="ko-KR" b="1" dirty="0" smtClean="0"/>
              <a:t>1BOX(60)  </a:t>
            </a:r>
            <a:r>
              <a:rPr lang="en-US" altLang="ko-K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54.000</a:t>
            </a:r>
            <a:endParaRPr lang="ko-KR" altLang="en-US" b="1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71612" y="6072198"/>
            <a:ext cx="3071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(</a:t>
            </a:r>
            <a:r>
              <a:rPr lang="ko-KR" altLang="en-US" sz="1400" dirty="0" smtClean="0"/>
              <a:t>진열대 및 운송비 일체 </a:t>
            </a:r>
            <a:r>
              <a:rPr lang="ko-KR" altLang="en-US" sz="1400" dirty="0" err="1" smtClean="0"/>
              <a:t>부담없음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14290" y="7786710"/>
            <a:ext cx="5786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예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인천의</a:t>
            </a:r>
            <a:r>
              <a:rPr lang="en-US" altLang="ko-KR" sz="1400" b="1" dirty="0" smtClean="0"/>
              <a:t>”</a:t>
            </a:r>
            <a:r>
              <a:rPr lang="ko-KR" altLang="en-US" sz="1400" b="1" dirty="0" err="1" smtClean="0"/>
              <a:t>ㅎ</a:t>
            </a:r>
            <a:r>
              <a:rPr lang="en-US" altLang="ko-KR" sz="1400" b="1" dirty="0" smtClean="0"/>
              <a:t>”</a:t>
            </a:r>
            <a:r>
              <a:rPr lang="ko-KR" altLang="en-US" sz="1400" b="1" dirty="0" smtClean="0"/>
              <a:t>식당</a:t>
            </a:r>
            <a:r>
              <a:rPr lang="en-US" altLang="ko-KR" sz="1400" b="1" dirty="0" smtClean="0"/>
              <a:t>=</a:t>
            </a:r>
            <a:r>
              <a:rPr lang="ko-KR" altLang="en-US" sz="1400" b="1" dirty="0" smtClean="0"/>
              <a:t>月 </a:t>
            </a:r>
            <a:r>
              <a:rPr lang="en-US" altLang="ko-KR" sz="1400" b="1" dirty="0" smtClean="0"/>
              <a:t>8box X 54.000=</a:t>
            </a:r>
            <a:r>
              <a:rPr lang="en-US" altLang="ko-KR" sz="1400" b="1" dirty="0" smtClean="0">
                <a:solidFill>
                  <a:schemeClr val="accent1"/>
                </a:solidFill>
              </a:rPr>
              <a:t>432.000</a:t>
            </a:r>
            <a:r>
              <a:rPr lang="ko-KR" altLang="en-US" sz="1400" b="1" dirty="0" smtClean="0">
                <a:solidFill>
                  <a:schemeClr val="accent1"/>
                </a:solidFill>
              </a:rPr>
              <a:t>원 </a:t>
            </a:r>
            <a:r>
              <a:rPr lang="en-US" altLang="ko-KR" sz="1400" b="1" dirty="0" smtClean="0">
                <a:solidFill>
                  <a:schemeClr val="accent1"/>
                </a:solidFill>
              </a:rPr>
              <a:t>(</a:t>
            </a:r>
            <a:r>
              <a:rPr lang="ko-KR" altLang="en-US" sz="1400" b="1" dirty="0" smtClean="0">
                <a:solidFill>
                  <a:schemeClr val="accent1"/>
                </a:solidFill>
              </a:rPr>
              <a:t>月평균 순수마진</a:t>
            </a:r>
            <a:r>
              <a:rPr lang="en-US" altLang="ko-KR" sz="1400" b="1" dirty="0" smtClean="0">
                <a:solidFill>
                  <a:schemeClr val="accent1"/>
                </a:solidFill>
              </a:rPr>
              <a:t>)</a:t>
            </a:r>
            <a:endParaRPr lang="ko-KR" altLang="en-US" sz="1400" b="1" dirty="0">
              <a:solidFill>
                <a:schemeClr val="accent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2852" y="8072462"/>
            <a:ext cx="59293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/>
              <a:t>낙</a:t>
            </a:r>
            <a:r>
              <a:rPr lang="ko-KR" altLang="en-US" sz="1400" b="1" dirty="0"/>
              <a:t>지 </a:t>
            </a:r>
            <a:r>
              <a:rPr lang="ko-KR" altLang="en-US" sz="1400" b="1" dirty="0" smtClean="0"/>
              <a:t>전문점</a:t>
            </a:r>
            <a:r>
              <a:rPr lang="en-US" altLang="ko-KR" sz="1400" b="1" dirty="0" smtClean="0"/>
              <a:t>”</a:t>
            </a:r>
            <a:r>
              <a:rPr lang="ko-KR" altLang="en-US" sz="1400" b="1" dirty="0" err="1" smtClean="0"/>
              <a:t>ㅊ</a:t>
            </a:r>
            <a:r>
              <a:rPr lang="en-US" altLang="ko-KR" sz="1400" b="1" dirty="0" smtClean="0"/>
              <a:t>”</a:t>
            </a:r>
            <a:r>
              <a:rPr lang="ko-KR" altLang="en-US" sz="1400" b="1" dirty="0" smtClean="0"/>
              <a:t>업체</a:t>
            </a:r>
            <a:r>
              <a:rPr lang="en-US" altLang="ko-KR" sz="1400" b="1" dirty="0" smtClean="0"/>
              <a:t>=</a:t>
            </a:r>
            <a:r>
              <a:rPr lang="ko-KR" altLang="en-US" sz="1400" b="1" dirty="0" smtClean="0"/>
              <a:t>月 </a:t>
            </a:r>
            <a:r>
              <a:rPr lang="en-US" altLang="ko-KR" sz="1400" b="1" dirty="0"/>
              <a:t>7</a:t>
            </a:r>
            <a:r>
              <a:rPr lang="en-US" altLang="ko-KR" sz="1400" b="1" dirty="0" smtClean="0"/>
              <a:t>box X 54.000=</a:t>
            </a:r>
            <a:r>
              <a:rPr lang="en-US" altLang="ko-KR" sz="1400" b="1" dirty="0" smtClean="0">
                <a:solidFill>
                  <a:schemeClr val="accent1"/>
                </a:solidFill>
              </a:rPr>
              <a:t>378.000</a:t>
            </a:r>
            <a:r>
              <a:rPr lang="ko-KR" altLang="en-US" sz="1400" b="1" dirty="0" smtClean="0">
                <a:solidFill>
                  <a:schemeClr val="accent1"/>
                </a:solidFill>
              </a:rPr>
              <a:t>원 </a:t>
            </a:r>
            <a:r>
              <a:rPr lang="en-US" altLang="ko-KR" sz="1400" b="1" dirty="0" smtClean="0">
                <a:solidFill>
                  <a:schemeClr val="accent1"/>
                </a:solidFill>
              </a:rPr>
              <a:t>(</a:t>
            </a:r>
            <a:r>
              <a:rPr lang="ko-KR" altLang="en-US" sz="1400" b="1" dirty="0" smtClean="0">
                <a:solidFill>
                  <a:schemeClr val="accent1"/>
                </a:solidFill>
              </a:rPr>
              <a:t>月평균 순수마진</a:t>
            </a:r>
            <a:r>
              <a:rPr lang="en-US" altLang="ko-KR" sz="1400" b="1" dirty="0" smtClean="0">
                <a:solidFill>
                  <a:schemeClr val="accent1"/>
                </a:solidFill>
              </a:rPr>
              <a:t>)</a:t>
            </a:r>
            <a:endParaRPr lang="ko-KR" altLang="en-US" sz="1400" b="1" dirty="0">
              <a:solidFill>
                <a:schemeClr val="accent1"/>
              </a:solidFill>
            </a:endParaRPr>
          </a:p>
        </p:txBody>
      </p:sp>
      <p:cxnSp>
        <p:nvCxnSpPr>
          <p:cNvPr id="34" name="직선 연결선 33"/>
          <p:cNvCxnSpPr/>
          <p:nvPr/>
        </p:nvCxnSpPr>
        <p:spPr>
          <a:xfrm>
            <a:off x="142852" y="7786710"/>
            <a:ext cx="585791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타원 32"/>
          <p:cNvSpPr/>
          <p:nvPr/>
        </p:nvSpPr>
        <p:spPr>
          <a:xfrm>
            <a:off x="4357694" y="6643702"/>
            <a:ext cx="1285884" cy="121444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132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Korean</dc:creator>
  <cp:lastModifiedBy>Korean</cp:lastModifiedBy>
  <cp:revision>21</cp:revision>
  <dcterms:created xsi:type="dcterms:W3CDTF">2011-03-08T12:59:16Z</dcterms:created>
  <dcterms:modified xsi:type="dcterms:W3CDTF">2011-03-08T16:10:37Z</dcterms:modified>
</cp:coreProperties>
</file>